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693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4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731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980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138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1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37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18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606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96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76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71617-980B-4648-9968-85F501DCD570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6F267-763B-47FB-8127-A71B953E17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720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903" y="64053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395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1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prstClr val="white"/>
                </a:solidFill>
              </a:rPr>
              <a:t>Министерство образования и науки Республики Татарстан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-1489"/>
            <a:ext cx="9175750" cy="698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4010" y="1340768"/>
            <a:ext cx="91085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окончании 2013/2014 учебного года, организации и проведении государственной итоговой аттестации</a:t>
            </a:r>
            <a:endParaRPr lang="ru-RU" sz="4400" b="1" kern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5148064" y="4524813"/>
            <a:ext cx="3816424" cy="1568483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1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Д.М. Мустафин</a:t>
            </a:r>
          </a:p>
          <a:p>
            <a:pPr algn="l">
              <a:defRPr/>
            </a:pPr>
            <a:endParaRPr lang="ru-RU" sz="19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ru-RU" sz="1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заместитель министра образования и науки Республики Татарстан</a:t>
            </a:r>
          </a:p>
          <a:p>
            <a:pPr algn="r">
              <a:defRPr/>
            </a:pPr>
            <a:endParaRPr lang="ru-RU" sz="1900" b="1" i="1" dirty="0" smtClean="0">
              <a:solidFill>
                <a:srgbClr val="1F497D"/>
              </a:solidFill>
            </a:endParaRPr>
          </a:p>
          <a:p>
            <a:pPr algn="r">
              <a:defRPr/>
            </a:pPr>
            <a:endParaRPr lang="ru-RU" sz="1900" b="1" i="1" dirty="0" smtClean="0">
              <a:solidFill>
                <a:srgbClr val="1F497D"/>
              </a:solidFill>
            </a:endParaRPr>
          </a:p>
          <a:p>
            <a:pPr algn="r">
              <a:defRPr/>
            </a:pPr>
            <a:endParaRPr lang="ru-RU" sz="1900" b="1" i="1" dirty="0" smtClean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606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30402" y="274638"/>
            <a:ext cx="70563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2060"/>
                </a:solidFill>
              </a:rPr>
              <a:t>Государственная итоговая аттестация по родному языку и родной литературе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043608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5100" dirty="0" smtClean="0">
                <a:solidFill>
                  <a:srgbClr val="002060"/>
                </a:solidFill>
              </a:rPr>
              <a:t>       ГИА по родным  (татарскому, марийскому, удмуртскому, чувашскому) языкам и родной литературе в качестве экзамена по выбору выпускников </a:t>
            </a:r>
            <a:r>
              <a:rPr lang="en-US" sz="5100" dirty="0" smtClean="0">
                <a:solidFill>
                  <a:srgbClr val="002060"/>
                </a:solidFill>
              </a:rPr>
              <a:t>IX</a:t>
            </a:r>
            <a:r>
              <a:rPr lang="ru-RU" sz="5100" dirty="0" smtClean="0">
                <a:solidFill>
                  <a:srgbClr val="002060"/>
                </a:solidFill>
              </a:rPr>
              <a:t> классов общеобразовательных организаций Республики Татарстан:</a:t>
            </a:r>
          </a:p>
          <a:p>
            <a:pPr algn="just"/>
            <a:endParaRPr lang="ru-RU" sz="5100" dirty="0" smtClean="0">
              <a:solidFill>
                <a:srgbClr val="002060"/>
              </a:solidFill>
            </a:endParaRPr>
          </a:p>
          <a:p>
            <a:pPr algn="just"/>
            <a:r>
              <a:rPr lang="ru-RU" sz="5100" b="1" dirty="0" smtClean="0">
                <a:solidFill>
                  <a:srgbClr val="002060"/>
                </a:solidFill>
              </a:rPr>
              <a:t>10 июня – родной язык и родная литература</a:t>
            </a:r>
          </a:p>
          <a:p>
            <a:pPr algn="just"/>
            <a:endParaRPr lang="ru-RU" sz="51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5100" b="1" dirty="0" smtClean="0">
                <a:solidFill>
                  <a:srgbClr val="002060"/>
                </a:solidFill>
              </a:rPr>
              <a:t>19 июня – резервный день</a:t>
            </a:r>
            <a:endParaRPr lang="ru-RU" sz="5100" dirty="0" smtClean="0">
              <a:solidFill>
                <a:srgbClr val="002060"/>
              </a:solidFill>
            </a:endParaRPr>
          </a:p>
          <a:p>
            <a:pPr algn="just"/>
            <a:r>
              <a:rPr lang="ru-RU" sz="5100" dirty="0" smtClean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2626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2699" y="-54573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30402" y="128048"/>
            <a:ext cx="72620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Муниципальные органы управления образованием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975534" y="1205266"/>
            <a:ext cx="7920880" cy="48028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7200" algn="just"/>
            <a:r>
              <a:rPr lang="ru-RU" sz="2400" dirty="0" smtClean="0">
                <a:solidFill>
                  <a:srgbClr val="002060"/>
                </a:solidFill>
              </a:rPr>
              <a:t>Организованное завершение 2013/2014 учебного года.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Проведение промежуточной аттестации и государственной итоговой аттестации</a:t>
            </a:r>
          </a:p>
          <a:p>
            <a:pPr algn="just"/>
            <a:endParaRPr lang="ru-RU" sz="1000" dirty="0" smtClean="0">
              <a:solidFill>
                <a:srgbClr val="002060"/>
              </a:solidFill>
            </a:endParaRPr>
          </a:p>
          <a:p>
            <a:pPr indent="457200" algn="just"/>
            <a:r>
              <a:rPr lang="ru-RU" sz="2400" dirty="0" smtClean="0">
                <a:solidFill>
                  <a:srgbClr val="002060"/>
                </a:solidFill>
              </a:rPr>
              <a:t>Информирование педагогов, общественности, родителей, обучающихся о порядке проведения ГИА</a:t>
            </a:r>
          </a:p>
          <a:p>
            <a:pPr algn="just"/>
            <a:endParaRPr lang="ru-RU" sz="1000" dirty="0" smtClean="0">
              <a:solidFill>
                <a:srgbClr val="002060"/>
              </a:solidFill>
            </a:endParaRPr>
          </a:p>
          <a:p>
            <a:pPr indent="457200" algn="just"/>
            <a:r>
              <a:rPr lang="ru-RU" sz="2400" dirty="0" smtClean="0">
                <a:solidFill>
                  <a:srgbClr val="002060"/>
                </a:solidFill>
              </a:rPr>
              <a:t>Контроль деятельности общеобразовательных организаций по подготовке обучающихся к государственной итоговой аттестации, за проведением промежуточной аттестации</a:t>
            </a:r>
          </a:p>
          <a:p>
            <a:pPr algn="just"/>
            <a:endParaRPr lang="ru-RU" sz="1000" dirty="0" smtClean="0">
              <a:solidFill>
                <a:srgbClr val="002060"/>
              </a:solidFill>
            </a:endParaRPr>
          </a:p>
          <a:p>
            <a:pPr indent="457200" algn="just"/>
            <a:r>
              <a:rPr lang="ru-RU" sz="2400" dirty="0" smtClean="0">
                <a:solidFill>
                  <a:srgbClr val="002060"/>
                </a:solidFill>
              </a:rPr>
              <a:t>Торжественное проведение в выпускных классах праздничного мероприятия </a:t>
            </a:r>
            <a:r>
              <a:rPr lang="ru-RU" sz="2400" dirty="0" smtClean="0">
                <a:solidFill>
                  <a:srgbClr val="C00000"/>
                </a:solidFill>
              </a:rPr>
              <a:t>«Последний звонок» 24 мая 2014 года.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7852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2699" y="-54573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30402" y="128048"/>
            <a:ext cx="72620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Вопросы, требующие особого контроля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975534" y="1205266"/>
            <a:ext cx="7920880" cy="48028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ОРКСЭ</a:t>
            </a:r>
          </a:p>
          <a:p>
            <a:pPr marL="342900" indent="-342900" algn="just">
              <a:buFontTx/>
              <a:buChar char="-"/>
            </a:pPr>
            <a:endParaRPr lang="ru-RU" sz="2800" b="1" dirty="0">
              <a:solidFill>
                <a:srgbClr val="002060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Единые сроки каникул и выходных дней</a:t>
            </a:r>
          </a:p>
          <a:p>
            <a:pPr marL="342900" indent="-342900" algn="just">
              <a:buFontTx/>
              <a:buChar char="-"/>
            </a:pPr>
            <a:endParaRPr lang="ru-RU" sz="2800" b="1" dirty="0">
              <a:solidFill>
                <a:srgbClr val="002060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Порядок приема в 1 класс</a:t>
            </a:r>
          </a:p>
          <a:p>
            <a:pPr marL="342900" indent="-342900" algn="just">
              <a:buFontTx/>
              <a:buChar char="-"/>
            </a:pPr>
            <a:endParaRPr lang="ru-RU" sz="2800" b="1" dirty="0">
              <a:solidFill>
                <a:srgbClr val="002060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Выпускные вечера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651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116632"/>
            <a:ext cx="685110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</a:rPr>
              <a:t>Нормативно-правовое обеспечение ГИА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475656" y="1268760"/>
            <a:ext cx="7211144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Федеральный закон от 29.12.2013 г. № 273-ФЗ «Об образовании в Российской Федерации;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Закон Республики Татарстан от 22.07.2013 г. № 68-ЗРТ «Об образовании»;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Порядок проведения ГИА по образовательным программам основного общего образования, утвержденный приказом </a:t>
            </a:r>
            <a:r>
              <a:rPr lang="ru-RU" dirty="0" err="1" smtClean="0">
                <a:solidFill>
                  <a:srgbClr val="002060"/>
                </a:solidFill>
              </a:rPr>
              <a:t>Минобрнауки</a:t>
            </a:r>
            <a:r>
              <a:rPr lang="ru-RU" dirty="0" smtClean="0">
                <a:solidFill>
                  <a:srgbClr val="002060"/>
                </a:solidFill>
              </a:rPr>
              <a:t> России от 25.12.2013 г. № 1394;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7403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835696" y="116632"/>
            <a:ext cx="685110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</a:rPr>
              <a:t>Нормативно-правовое обеспечение ГИА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475656" y="1268760"/>
            <a:ext cx="7211144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Порядок проведения ГИА по образовательным программам среднего общего образования, утвержденный приказом </a:t>
            </a:r>
            <a:r>
              <a:rPr lang="ru-RU" dirty="0" err="1" smtClean="0">
                <a:solidFill>
                  <a:srgbClr val="002060"/>
                </a:solidFill>
              </a:rPr>
              <a:t>Минобрнауки</a:t>
            </a:r>
            <a:r>
              <a:rPr lang="ru-RU" dirty="0" smtClean="0">
                <a:solidFill>
                  <a:srgbClr val="002060"/>
                </a:solidFill>
              </a:rPr>
              <a:t> России от 26.12.2013 г. № 1400;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Порядок заполнения, учета и выдачи аттестатов об основном общем и среднем общем образовании и их дубликатов, утвержденный приказом </a:t>
            </a:r>
            <a:r>
              <a:rPr lang="ru-RU" dirty="0" err="1" smtClean="0">
                <a:solidFill>
                  <a:srgbClr val="002060"/>
                </a:solidFill>
              </a:rPr>
              <a:t>Минобрнауки</a:t>
            </a:r>
            <a:r>
              <a:rPr lang="ru-RU" dirty="0" smtClean="0">
                <a:solidFill>
                  <a:srgbClr val="002060"/>
                </a:solidFill>
              </a:rPr>
              <a:t> России от 14.02.2014 г. № 115;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dirty="0" smtClean="0">
              <a:solidFill>
                <a:srgbClr val="002060"/>
              </a:solidFill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Методические письма Федеральной службы по надзору в сфере образования и науки.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62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691680" y="94491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</a:rPr>
              <a:t>Сроки окончания учебных занятий в 2013/2014 учебном году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043608" y="1237492"/>
            <a:ext cx="7776864" cy="48886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Приказ Министерства образования и науки Республики Татарстан от 25 апреля 2014 года № 2402/14 «Об окончании 2013/2014 учебного года, организации и проведении государственной итоговой аттестации выпускников </a:t>
            </a:r>
            <a:r>
              <a:rPr lang="en-US" sz="2400" b="1" dirty="0" smtClean="0">
                <a:solidFill>
                  <a:srgbClr val="002060"/>
                </a:solidFill>
              </a:rPr>
              <a:t>IX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en-US" sz="2400" b="1" dirty="0" smtClean="0">
                <a:solidFill>
                  <a:srgbClr val="002060"/>
                </a:solidFill>
              </a:rPr>
              <a:t> XI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en-US" sz="2400" b="1" dirty="0" smtClean="0">
                <a:solidFill>
                  <a:srgbClr val="002060"/>
                </a:solidFill>
              </a:rPr>
              <a:t>XII</a:t>
            </a:r>
            <a:r>
              <a:rPr lang="ru-RU" sz="2400" b="1" dirty="0" smtClean="0">
                <a:solidFill>
                  <a:srgbClr val="002060"/>
                </a:solidFill>
              </a:rPr>
              <a:t>) классов общеобразовательных организаций Республики Татарстан»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23 мая 2014 года – в </a:t>
            </a:r>
            <a:r>
              <a:rPr lang="en-US" b="1" dirty="0" smtClean="0">
                <a:solidFill>
                  <a:srgbClr val="002060"/>
                </a:solidFill>
              </a:rPr>
              <a:t>I </a:t>
            </a:r>
            <a:r>
              <a:rPr lang="ru-RU" b="1" dirty="0" smtClean="0">
                <a:solidFill>
                  <a:srgbClr val="002060"/>
                </a:solidFill>
              </a:rPr>
              <a:t>классах</a:t>
            </a:r>
          </a:p>
          <a:p>
            <a:pPr algn="just"/>
            <a:endParaRPr lang="ru-RU" b="1" dirty="0" smtClean="0">
              <a:solidFill>
                <a:srgbClr val="002060"/>
              </a:solidFill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24 мая 2014 года – в </a:t>
            </a:r>
            <a:r>
              <a:rPr lang="en-US" b="1" dirty="0" smtClean="0">
                <a:solidFill>
                  <a:srgbClr val="002060"/>
                </a:solidFill>
              </a:rPr>
              <a:t>IX</a:t>
            </a:r>
            <a:r>
              <a:rPr lang="ru-RU" b="1" dirty="0" smtClean="0">
                <a:solidFill>
                  <a:srgbClr val="002060"/>
                </a:solidFill>
              </a:rPr>
              <a:t> и</a:t>
            </a:r>
            <a:r>
              <a:rPr lang="en-US" b="1" dirty="0" smtClean="0">
                <a:solidFill>
                  <a:srgbClr val="002060"/>
                </a:solidFill>
              </a:rPr>
              <a:t> XI </a:t>
            </a:r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en-US" b="1" dirty="0" smtClean="0">
                <a:solidFill>
                  <a:srgbClr val="002060"/>
                </a:solidFill>
              </a:rPr>
              <a:t>XII</a:t>
            </a:r>
            <a:r>
              <a:rPr lang="ru-RU" b="1" dirty="0" smtClean="0">
                <a:solidFill>
                  <a:srgbClr val="002060"/>
                </a:solidFill>
              </a:rPr>
              <a:t>) классах </a:t>
            </a:r>
          </a:p>
          <a:p>
            <a:pPr algn="just"/>
            <a:endParaRPr lang="ru-RU" b="1" dirty="0" smtClean="0">
              <a:solidFill>
                <a:srgbClr val="002060"/>
              </a:solidFill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31 мая 2014 года – во</a:t>
            </a:r>
            <a:r>
              <a:rPr lang="en-US" b="1" dirty="0" smtClean="0">
                <a:solidFill>
                  <a:srgbClr val="002060"/>
                </a:solidFill>
              </a:rPr>
              <a:t> II-VIII</a:t>
            </a:r>
            <a:r>
              <a:rPr lang="ru-RU" b="1" dirty="0" smtClean="0">
                <a:solidFill>
                  <a:srgbClr val="002060"/>
                </a:solidFill>
              </a:rPr>
              <a:t> и</a:t>
            </a:r>
            <a:r>
              <a:rPr lang="en-US" b="1" dirty="0" smtClean="0">
                <a:solidFill>
                  <a:srgbClr val="002060"/>
                </a:solidFill>
              </a:rPr>
              <a:t> X</a:t>
            </a:r>
            <a:r>
              <a:rPr lang="ru-RU" b="1" dirty="0" smtClean="0">
                <a:solidFill>
                  <a:srgbClr val="002060"/>
                </a:solidFill>
              </a:rPr>
              <a:t> классах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6012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274638"/>
            <a:ext cx="7488832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2060"/>
                </a:solidFill>
              </a:rPr>
              <a:t>Сроки проведения ГИА выпускников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9 классов, установленные Рособрнадзором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1600" y="1556792"/>
            <a:ext cx="7715200" cy="45693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 smtClean="0">
                <a:solidFill>
                  <a:srgbClr val="002060"/>
                </a:solidFill>
              </a:rPr>
              <a:t>28 мая (среда) – обществознание, химия, литература, информатика и информационно-коммуникационные технологии (ИКТ)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31 мая (суббота) – математика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3 июня (вторник) – география, история, биология, иностранные языки (английский, французский, немецкий, испанский), физика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6 июня (пятница) – русский язык</a:t>
            </a:r>
          </a:p>
          <a:p>
            <a:pPr algn="just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5174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274638"/>
            <a:ext cx="7488832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2060"/>
                </a:solidFill>
              </a:rPr>
              <a:t>Сроки проведения ГИА выпускников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9 классов, установленные Рособрнадзором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971600" y="1556792"/>
            <a:ext cx="7715200" cy="45693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 smtClean="0">
                <a:solidFill>
                  <a:srgbClr val="002060"/>
                </a:solidFill>
              </a:rPr>
              <a:t>Резервные дни проведения ГИА: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10 июня (вторник) – география, химия, литература, история, физика, иностранные языки (английский, французский, немецкий, испанский), обществознание, биология, информатика и информационно-коммуникационные технологии (ИКТ)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16 июня (понедельник) – русский язык, математика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19 июня (четверг) – по всем учебным предметам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78427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246051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Сроки проведения ГИА выпускников 11 классов, установленные Рособрнадзором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115616" y="1600200"/>
            <a:ext cx="7571184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 smtClean="0">
                <a:solidFill>
                  <a:srgbClr val="002060"/>
                </a:solidFill>
              </a:rPr>
              <a:t>26 мая (понедельник) – география, литература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29 мая (четверг) – русский язык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2 июня (понедельник) – иностранные языки (английский, французский, немецкий, испанский языки), физика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5 июня (четверг) – математика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9 июня (понедельник) – информатика и ИКТ, биология, история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11 июня (среда) -   обществознание, химия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138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246051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Сроки проведения ГИА выпускников 11 классов, установленные Рособрнадзором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115616" y="1600200"/>
            <a:ext cx="7571184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 smtClean="0">
                <a:solidFill>
                  <a:srgbClr val="002060"/>
                </a:solidFill>
              </a:rPr>
              <a:t>16 июня (понедельник) – резерв: иностранные языки (английский, французский, немецкий, испанский языки), обществознание, биология, информатика и ИКТ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17 июня (вторник) – резерв: география, химия, литература, история, физика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18 июня (среда) – резерв: русский язык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19 июня (четверг) – резерв: математика 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2203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30402" y="274638"/>
            <a:ext cx="70563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2060"/>
                </a:solidFill>
              </a:rPr>
              <a:t>Государственная итоговая аттестация по родному языку и родной литературе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043608" y="1600201"/>
            <a:ext cx="7643192" cy="326896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9600" dirty="0" smtClean="0">
                <a:solidFill>
                  <a:srgbClr val="002060"/>
                </a:solidFill>
              </a:rPr>
              <a:t>   Единый республиканский экзамен по татарскому языку и татарской литературе в качестве экзамена по выбору выпускников </a:t>
            </a:r>
            <a:r>
              <a:rPr lang="en-US" sz="9600" dirty="0" smtClean="0">
                <a:solidFill>
                  <a:srgbClr val="002060"/>
                </a:solidFill>
              </a:rPr>
              <a:t>XI</a:t>
            </a:r>
            <a:r>
              <a:rPr lang="ru-RU" sz="9600" dirty="0" smtClean="0">
                <a:solidFill>
                  <a:srgbClr val="002060"/>
                </a:solidFill>
              </a:rPr>
              <a:t> (</a:t>
            </a:r>
            <a:r>
              <a:rPr lang="en-US" sz="9600" dirty="0" smtClean="0">
                <a:solidFill>
                  <a:srgbClr val="002060"/>
                </a:solidFill>
              </a:rPr>
              <a:t>XII</a:t>
            </a:r>
            <a:r>
              <a:rPr lang="ru-RU" sz="9600" dirty="0" smtClean="0">
                <a:solidFill>
                  <a:srgbClr val="002060"/>
                </a:solidFill>
              </a:rPr>
              <a:t>) классов общеобразовательных организаций Республики Татарстан:</a:t>
            </a:r>
          </a:p>
          <a:p>
            <a:pPr algn="just"/>
            <a:endParaRPr lang="ru-RU" sz="9600" dirty="0" smtClean="0">
              <a:solidFill>
                <a:srgbClr val="002060"/>
              </a:solidFill>
            </a:endParaRPr>
          </a:p>
          <a:p>
            <a:pPr algn="just"/>
            <a:r>
              <a:rPr lang="ru-RU" sz="9600" b="1" dirty="0" smtClean="0">
                <a:solidFill>
                  <a:srgbClr val="002060"/>
                </a:solidFill>
              </a:rPr>
              <a:t>2 июня – татарская литература</a:t>
            </a:r>
          </a:p>
          <a:p>
            <a:pPr algn="just"/>
            <a:endParaRPr lang="ru-RU" sz="96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9600" b="1" dirty="0" smtClean="0">
                <a:solidFill>
                  <a:srgbClr val="002060"/>
                </a:solidFill>
              </a:rPr>
              <a:t>9 июня – татарский язык</a:t>
            </a:r>
          </a:p>
          <a:p>
            <a:pPr algn="just"/>
            <a:endParaRPr lang="ru-RU" sz="96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9600" b="1" dirty="0" smtClean="0">
                <a:solidFill>
                  <a:srgbClr val="002060"/>
                </a:solidFill>
              </a:rPr>
              <a:t>16 июня – татарская литература (резервный день)</a:t>
            </a:r>
          </a:p>
          <a:p>
            <a:pPr algn="just"/>
            <a:endParaRPr lang="ru-RU" sz="96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9600" b="1" dirty="0" smtClean="0">
                <a:solidFill>
                  <a:srgbClr val="002060"/>
                </a:solidFill>
              </a:rPr>
              <a:t>17 июня – татарский язык (резервный день)</a:t>
            </a:r>
          </a:p>
          <a:p>
            <a:pPr algn="just"/>
            <a:endParaRPr lang="ru-RU" sz="7400" dirty="0" smtClean="0">
              <a:solidFill>
                <a:srgbClr val="002060"/>
              </a:solidFill>
            </a:endParaRPr>
          </a:p>
          <a:p>
            <a:pPr algn="just"/>
            <a:endParaRPr lang="ru-RU" sz="5100" dirty="0" smtClean="0"/>
          </a:p>
          <a:p>
            <a:pPr algn="just"/>
            <a:r>
              <a:rPr lang="ru-RU" sz="5100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859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780</Words>
  <Application>Microsoft Office PowerPoint</Application>
  <PresentationFormat>Экран (4:3)</PresentationFormat>
  <Paragraphs>111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Зиганшина</dc:creator>
  <cp:lastModifiedBy>Анна</cp:lastModifiedBy>
  <cp:revision>6</cp:revision>
  <dcterms:created xsi:type="dcterms:W3CDTF">2014-05-14T05:06:33Z</dcterms:created>
  <dcterms:modified xsi:type="dcterms:W3CDTF">2014-05-14T06:50:46Z</dcterms:modified>
</cp:coreProperties>
</file>